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61" r:id="rId3"/>
    <p:sldId id="264" r:id="rId4"/>
    <p:sldId id="262" r:id="rId5"/>
    <p:sldId id="268" r:id="rId6"/>
    <p:sldId id="269" r:id="rId7"/>
    <p:sldId id="270" r:id="rId8"/>
    <p:sldId id="271" r:id="rId9"/>
    <p:sldId id="279" r:id="rId10"/>
    <p:sldId id="272" r:id="rId11"/>
    <p:sldId id="273" r:id="rId12"/>
    <p:sldId id="274" r:id="rId13"/>
    <p:sldId id="280" r:id="rId14"/>
    <p:sldId id="281" r:id="rId15"/>
    <p:sldId id="284" r:id="rId16"/>
    <p:sldId id="286" r:id="rId17"/>
    <p:sldId id="287" r:id="rId18"/>
    <p:sldId id="283" r:id="rId19"/>
    <p:sldId id="282" r:id="rId20"/>
    <p:sldId id="285" r:id="rId21"/>
    <p:sldId id="288" r:id="rId22"/>
    <p:sldId id="289" r:id="rId23"/>
    <p:sldId id="266" r:id="rId24"/>
    <p:sldId id="278" r:id="rId25"/>
    <p:sldId id="290" r:id="rId26"/>
    <p:sldId id="277" r:id="rId27"/>
    <p:sldId id="275" r:id="rId28"/>
    <p:sldId id="276" r:id="rId29"/>
    <p:sldId id="291" r:id="rId30"/>
    <p:sldId id="296" r:id="rId31"/>
    <p:sldId id="295" r:id="rId32"/>
    <p:sldId id="293" r:id="rId33"/>
    <p:sldId id="294" r:id="rId34"/>
    <p:sldId id="299" r:id="rId35"/>
    <p:sldId id="297" r:id="rId36"/>
    <p:sldId id="298" r:id="rId37"/>
    <p:sldId id="292" r:id="rId38"/>
    <p:sldId id="300" r:id="rId39"/>
    <p:sldId id="301" r:id="rId40"/>
    <p:sldId id="308" r:id="rId41"/>
    <p:sldId id="315" r:id="rId42"/>
    <p:sldId id="302" r:id="rId43"/>
    <p:sldId id="303" r:id="rId44"/>
    <p:sldId id="309" r:id="rId45"/>
    <p:sldId id="304" r:id="rId46"/>
    <p:sldId id="310" r:id="rId47"/>
    <p:sldId id="305" r:id="rId48"/>
    <p:sldId id="311" r:id="rId49"/>
    <p:sldId id="316" r:id="rId50"/>
    <p:sldId id="312" r:id="rId51"/>
    <p:sldId id="313" r:id="rId52"/>
  </p:sldIdLst>
  <p:sldSz cx="13004800" cy="9753600"/>
  <p:notesSz cx="6858000" cy="9144000"/>
  <p:defaultTextStyle>
    <a:lvl1pPr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1pPr>
    <a:lvl2pPr indent="3429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2pPr>
    <a:lvl3pPr indent="6858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3pPr>
    <a:lvl4pPr indent="10287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4pPr>
    <a:lvl5pPr indent="13716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5pPr>
    <a:lvl6pPr indent="17145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6pPr>
    <a:lvl7pPr indent="20574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7pPr>
    <a:lvl8pPr indent="24003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8pPr>
    <a:lvl9pPr indent="2743200" algn="ctr" defTabSz="584200">
      <a:defRPr sz="2400" b="1">
        <a:solidFill>
          <a:srgbClr val="258F51"/>
        </a:solidFill>
        <a:latin typeface="Al Bayan"/>
        <a:ea typeface="Al Bayan"/>
        <a:cs typeface="Al Bayan"/>
        <a:sym typeface="Al Bay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-1712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556701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2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Monte Jeff of </a:t>
            </a:r>
            <a:r>
              <a:rPr lang="en-US" dirty="0" err="1" smtClean="0"/>
              <a:t>WarpWire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81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one comes 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orward ic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997" y="4662084"/>
            <a:ext cx="4149848" cy="336905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131746" y="812800"/>
            <a:ext cx="10464801" cy="1694409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258F51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58900" y="2514600"/>
            <a:ext cx="10464800" cy="127471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226FB9"/>
                </a:solidFill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226FB9"/>
                </a:solidFill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226FB9"/>
                </a:solidFill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226FB9"/>
                </a:solidFill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3600">
                <a:solidFill>
                  <a:srgbClr val="226FB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26FB9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26FB9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26FB9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26FB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26FB9"/>
                </a:solidFill>
              </a:rPr>
              <a:t>Body Level Five</a:t>
            </a:r>
          </a:p>
        </p:txBody>
      </p:sp>
      <p:pic>
        <p:nvPicPr>
          <p:cNvPr id="8" name="Together icon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1355" y="4499835"/>
            <a:ext cx="3185583" cy="3693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Better icon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7895" y="4499835"/>
            <a:ext cx="3693650" cy="369365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/>
          <p:nvPr/>
        </p:nvSpPr>
        <p:spPr>
          <a:xfrm>
            <a:off x="1816100" y="8280399"/>
            <a:ext cx="135575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eravek"/>
              </a:defRPr>
            </a:lvl1pPr>
          </a:lstStyle>
          <a:p>
            <a:pPr lvl="0">
              <a:defRPr sz="1800" b="0"/>
            </a:pPr>
            <a:r>
              <a:rPr sz="2400" b="1"/>
              <a:t>Forward.</a:t>
            </a:r>
          </a:p>
        </p:txBody>
      </p:sp>
      <p:sp>
        <p:nvSpPr>
          <p:cNvPr id="11" name="Shape 11"/>
          <p:cNvSpPr/>
          <p:nvPr/>
        </p:nvSpPr>
        <p:spPr>
          <a:xfrm>
            <a:off x="5798159" y="8280399"/>
            <a:ext cx="140848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eravek"/>
              </a:defRPr>
            </a:lvl1pPr>
          </a:lstStyle>
          <a:p>
            <a:pPr lvl="0">
              <a:defRPr sz="1800" b="0"/>
            </a:pPr>
            <a:r>
              <a:rPr sz="2400" b="1"/>
              <a:t>Together.</a:t>
            </a:r>
          </a:p>
        </p:txBody>
      </p:sp>
      <p:sp>
        <p:nvSpPr>
          <p:cNvPr id="12" name="Shape 12"/>
          <p:cNvSpPr/>
          <p:nvPr/>
        </p:nvSpPr>
        <p:spPr>
          <a:xfrm>
            <a:off x="9832949" y="8280399"/>
            <a:ext cx="10466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eravek"/>
              </a:defRPr>
            </a:lvl1pPr>
          </a:lstStyle>
          <a:p>
            <a:pPr lvl="0">
              <a:defRPr sz="1800" b="0"/>
            </a:pPr>
            <a:r>
              <a:rPr sz="2400" b="1"/>
              <a:t>Better.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marL="1256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2pPr>
            <a:lvl3pPr marL="1701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3pPr>
            <a:lvl4pPr marL="2145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marL="2590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marL="1256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2pPr>
            <a:lvl3pPr marL="1701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3pPr>
            <a:lvl4pPr marL="2145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marL="2590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marL="1256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2pPr>
            <a:lvl3pPr marL="1701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3pPr>
            <a:lvl4pPr marL="2145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marL="2590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B on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258F51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  <a:lvl2pPr marL="1256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2pPr>
            <a:lvl3pPr marL="1701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3pPr>
            <a:lvl4pPr marL="21456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4pPr>
            <a:lvl5pPr marL="2590120" indent="-494620">
              <a:spcBef>
                <a:spcPts val="3800"/>
              </a:spcBef>
              <a:buClrTx/>
              <a:defRPr sz="3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buClrTx/>
            </a:lvl1pPr>
            <a:lvl2pPr>
              <a:spcBef>
                <a:spcPts val="4800"/>
              </a:spcBef>
              <a:buClrTx/>
            </a:lvl2pPr>
            <a:lvl3pPr>
              <a:spcBef>
                <a:spcPts val="4800"/>
              </a:spcBef>
              <a:buClrTx/>
            </a:lvl3pPr>
            <a:lvl4pPr>
              <a:spcBef>
                <a:spcPts val="4800"/>
              </a:spcBef>
              <a:buClrTx/>
            </a:lvl4pPr>
            <a:lvl5pPr>
              <a:spcBef>
                <a:spcPts val="4800"/>
              </a:spcBef>
              <a:buClrTx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488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258F51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4892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xmlns:p14="http://schemas.microsoft.com/office/powerpoint/2010/main" spd="med"/>
  <p:txStyles>
    <p:titleStyle>
      <a:lvl1pPr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1pPr>
      <a:lvl2pPr indent="2286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2pPr>
      <a:lvl3pPr indent="4572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3pPr>
      <a:lvl4pPr indent="6858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4pPr>
      <a:lvl5pPr indent="9144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5pPr>
      <a:lvl6pPr indent="11430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6pPr>
      <a:lvl7pPr indent="13716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7pPr>
      <a:lvl8pPr indent="16002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8pPr>
      <a:lvl9pPr indent="1828800" algn="ctr" defTabSz="584200">
        <a:defRPr sz="8400">
          <a:solidFill>
            <a:srgbClr val="258F51"/>
          </a:solidFill>
          <a:latin typeface="+mn-lt"/>
          <a:ea typeface="+mn-ea"/>
          <a:cs typeface="+mn-cs"/>
          <a:sym typeface="Seravek"/>
        </a:defRPr>
      </a:lvl9pPr>
    </p:titleStyle>
    <p:bodyStyle>
      <a:lvl1pPr marL="8890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1pPr>
      <a:lvl2pPr marL="13335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2pPr>
      <a:lvl3pPr marL="17780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3pPr>
      <a:lvl4pPr marL="22225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4pPr>
      <a:lvl5pPr marL="26670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5pPr>
      <a:lvl6pPr marL="30226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6pPr>
      <a:lvl7pPr marL="33782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7pPr>
      <a:lvl8pPr marL="37338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8pPr>
      <a:lvl9pPr marL="4089400" indent="-571500" defTabSz="584200">
        <a:spcBef>
          <a:spcPts val="2400"/>
        </a:spcBef>
        <a:buClr>
          <a:srgbClr val="226EB8"/>
        </a:buClr>
        <a:buSzPct val="171000"/>
        <a:buChar char="•"/>
        <a:defRPr sz="4200">
          <a:latin typeface="+mn-lt"/>
          <a:ea typeface="+mn-ea"/>
          <a:cs typeface="+mn-cs"/>
          <a:sym typeface="Seravek"/>
        </a:defRPr>
      </a:lvl9pPr>
    </p:bodyStyle>
    <p:otherStyle>
      <a:lvl1pPr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1pPr>
      <a:lvl2pPr indent="228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2pPr>
      <a:lvl3pPr indent="457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3pPr>
      <a:lvl4pPr indent="685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4pPr>
      <a:lvl5pPr indent="9144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5pPr>
      <a:lvl6pPr indent="11430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6pPr>
      <a:lvl7pPr indent="1371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7pPr>
      <a:lvl8pPr indent="1600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8pPr>
      <a:lvl9pPr indent="1828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Al Bay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0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270000" y="444500"/>
            <a:ext cx="10464800" cy="206628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600" dirty="0" smtClean="0">
                <a:solidFill>
                  <a:srgbClr val="258F51"/>
                </a:solidFill>
              </a:rPr>
              <a:t>Sakai: The Future of Learning Management Systems</a:t>
            </a:r>
            <a:endParaRPr sz="6600" dirty="0">
              <a:solidFill>
                <a:srgbClr val="258F51"/>
              </a:solidFill>
            </a:endParaRP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1270000" y="25146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226FB9"/>
                </a:solidFill>
              </a:rPr>
              <a:t>Dr. Charles Severance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000000"/>
                </a:solidFill>
              </a:rPr>
              <a:t>University of Michigan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err="1" smtClean="0">
                <a:solidFill>
                  <a:srgbClr val="000000"/>
                </a:solidFill>
              </a:rPr>
              <a:t>LongSight</a:t>
            </a:r>
            <a:endParaRPr lang="en-US" sz="1800" dirty="0" smtClean="0">
              <a:solidFill>
                <a:srgbClr val="000000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000000"/>
                </a:solidFill>
              </a:rPr>
              <a:t>IMS</a:t>
            </a:r>
            <a:endParaRPr sz="3600" dirty="0">
              <a:solidFill>
                <a:srgbClr val="226FB9"/>
              </a:solidFill>
            </a:endParaRPr>
          </a:p>
        </p:txBody>
      </p:sp>
      <p:sp>
        <p:nvSpPr>
          <p:cNvPr id="54" name="Shape 54"/>
          <p:cNvSpPr/>
          <p:nvPr/>
        </p:nvSpPr>
        <p:spPr>
          <a:xfrm>
            <a:off x="5777422" y="9149338"/>
            <a:ext cx="720090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258F51"/>
                </a:solidFill>
              </a:rPr>
              <a:t>Pedagogy and Technology Conference </a:t>
            </a:r>
            <a:r>
              <a:rPr sz="2400" b="1" dirty="0" smtClean="0">
                <a:solidFill>
                  <a:srgbClr val="258F51"/>
                </a:solidFill>
              </a:rPr>
              <a:t>201</a:t>
            </a:r>
            <a:r>
              <a:rPr lang="en-US" sz="2400" b="1" dirty="0" smtClean="0">
                <a:solidFill>
                  <a:srgbClr val="258F51"/>
                </a:solidFill>
              </a:rPr>
              <a:t>5</a:t>
            </a:r>
            <a:endParaRPr sz="2400" b="1" dirty="0">
              <a:solidFill>
                <a:srgbClr val="258F5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672" y="1"/>
            <a:ext cx="13132800" cy="8734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3835" y="1753958"/>
            <a:ext cx="4879752" cy="533274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4" tIns="65024" rIns="65024" bIns="65024" numCol="1" spcCol="48768" rtlCol="0" anchor="ctr">
            <a:spAutoFit/>
          </a:bodyPr>
          <a:lstStyle/>
          <a:p>
            <a:pPr algn="l"/>
            <a:r>
              <a:rPr lang="en-US" sz="2600" dirty="0">
                <a:solidFill>
                  <a:schemeClr val="bg1"/>
                </a:solidFill>
              </a:rPr>
              <a:t>D'Arcy Norman's Law of eLearning Tool Convergence</a:t>
            </a:r>
          </a:p>
          <a:p>
            <a:pPr algn="l"/>
            <a:endParaRPr lang="en-US" sz="2600" dirty="0">
              <a:solidFill>
                <a:schemeClr val="bg1"/>
              </a:solidFill>
            </a:endParaRPr>
          </a:p>
          <a:p>
            <a:pPr algn="l"/>
            <a:r>
              <a:rPr lang="en-US" sz="2600" dirty="0">
                <a:solidFill>
                  <a:schemeClr val="bg1"/>
                </a:solidFill>
              </a:rPr>
              <a:t>Any eLearning tool, no matter how openly designed, will eventually become indistinguishable from a Learning Management System once a threshold of supported use-cases has been reached.</a:t>
            </a:r>
          </a:p>
          <a:p>
            <a:pPr defTabSz="585216" rtl="0" latinLnBrk="1" hangingPunct="0"/>
            <a:endParaRPr lang="en-US" sz="2600" b="0" dirty="0">
              <a:solidFill>
                <a:schemeClr val="bg1"/>
              </a:solidFill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5807" y="9088903"/>
            <a:ext cx="11251610" cy="4390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4" tIns="65024" rIns="65024" bIns="65024" numCol="1" spcCol="48768" rtlCol="0" anchor="ctr">
            <a:spAutoFit/>
          </a:bodyPr>
          <a:lstStyle/>
          <a:p>
            <a:pPr rtl="0" latinLnBrk="1" hangingPunct="0"/>
            <a:r>
              <a:rPr lang="en-US" sz="2000" dirty="0"/>
              <a:t>http://</a:t>
            </a:r>
            <a:r>
              <a:rPr lang="en-US" sz="2000" dirty="0" err="1"/>
              <a:t>darcynorman.net</a:t>
            </a:r>
            <a:r>
              <a:rPr lang="en-US" sz="2000" dirty="0"/>
              <a:t>/2013/02/15/</a:t>
            </a:r>
            <a:r>
              <a:rPr lang="en-US" sz="2000" dirty="0" err="1"/>
              <a:t>normans</a:t>
            </a:r>
            <a:r>
              <a:rPr lang="en-US" sz="2000" dirty="0"/>
              <a:t>-law-of-</a:t>
            </a:r>
            <a:r>
              <a:rPr lang="en-US" sz="2000" dirty="0" err="1"/>
              <a:t>elearning</a:t>
            </a:r>
            <a:r>
              <a:rPr lang="en-US" sz="2000" dirty="0"/>
              <a:t>-tool-convergence</a:t>
            </a:r>
            <a:r>
              <a:rPr lang="en-US" sz="2000" dirty="0"/>
              <a:t>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7842324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Sakai (2004)</a:t>
            </a:r>
            <a:endParaRPr lang="en-US" dirty="0"/>
          </a:p>
        </p:txBody>
      </p:sp>
      <p:pic>
        <p:nvPicPr>
          <p:cNvPr id="4" name="19-02-04_082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494" y="2057400"/>
            <a:ext cx="7652219" cy="467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19-02-04_082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6003" y="4648200"/>
            <a:ext cx="7652219" cy="467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0" y="7014436"/>
            <a:ext cx="2743200" cy="2307364"/>
          </a:xfrm>
          <a:prstGeom prst="rect">
            <a:avLst/>
          </a:prstGeom>
        </p:spPr>
      </p:pic>
      <p:pic>
        <p:nvPicPr>
          <p:cNvPr id="7" name="Picture 6" descr="gold-rush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t="10625" r="23497" b="27224"/>
          <a:stretch/>
        </p:blipFill>
        <p:spPr>
          <a:xfrm>
            <a:off x="8585199" y="2413000"/>
            <a:ext cx="383600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20234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LMS Play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" y="8548469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  <p:pic>
        <p:nvPicPr>
          <p:cNvPr id="11" name="Picture 10" descr="Tension_of_three_act_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11400"/>
            <a:ext cx="11248266" cy="5613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6563933" y="2311400"/>
            <a:ext cx="40067" cy="4699000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330868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IMS LTI Begins</a:t>
            </a:r>
            <a:endParaRPr lang="en-US" dirty="0"/>
          </a:p>
        </p:txBody>
      </p:sp>
      <p:pic>
        <p:nvPicPr>
          <p:cNvPr id="4" name="19-10-04_133800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1960282"/>
            <a:ext cx="10464800" cy="673929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65"/>
          <p:cNvSpPr/>
          <p:nvPr/>
        </p:nvSpPr>
        <p:spPr>
          <a:xfrm>
            <a:off x="2241658" y="8912344"/>
            <a:ext cx="745331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560" tIns="35560" rIns="35560" bIns="35560" anchor="ctr">
            <a:spAutoFit/>
          </a:bodyPr>
          <a:lstStyle>
            <a:lvl1pPr>
              <a:defRPr>
                <a:solidFill>
                  <a:srgbClr val="00F9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Brainstorming at IMS Meeting in Denver 2004-10-19</a:t>
            </a:r>
          </a:p>
        </p:txBody>
      </p:sp>
      <p:pic>
        <p:nvPicPr>
          <p:cNvPr id="6" name="Picture 5" descr="motorola_v300_phon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7493000"/>
            <a:ext cx="282575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4280"/>
      </p:ext>
    </p:extLst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7"/>
          <p:cNvSpPr/>
          <p:nvPr/>
        </p:nvSpPr>
        <p:spPr>
          <a:xfrm>
            <a:off x="546021" y="771361"/>
            <a:ext cx="11925378" cy="825867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560" tIns="35560" rIns="35560" bIns="3556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Colleagues: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800" dirty="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It looks like we have about 25 individuals (give or take) attending the SCP/SCA/Board meeting on </a:t>
            </a:r>
            <a:r>
              <a:rPr sz="2800" dirty="0">
                <a:solidFill>
                  <a:srgbClr val="00F900"/>
                </a:solidFill>
              </a:rPr>
              <a:t>4/27/2005</a:t>
            </a:r>
            <a:r>
              <a:rPr sz="2800" dirty="0">
                <a:solidFill>
                  <a:srgbClr val="FFFFFF"/>
                </a:solidFill>
              </a:rPr>
              <a:t> from 1-5 pm. This includes the Board (9). See list below.   At this point, I'd rather not invite any more people.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800" dirty="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Textbook Publishers Invited/Attending............................................... 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Allen Noren, O'Reilly &amp; Associates             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Ray Henderson, Pearson Education               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Schoen, Steve, Thomson Higher Education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David Serbun, Houghton Mifflin Company 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Jonathan Stowe, John Wiley &amp; Sons, Inc.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Glenn Kammen, Intelecom                 -- ATTENDING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800" dirty="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Vivian 'Vivie' Sinou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Dean, Distance &amp; Mediated Learning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FFFFFF"/>
                </a:solidFill>
              </a:rPr>
              <a:t>Foothill College</a:t>
            </a:r>
          </a:p>
        </p:txBody>
      </p:sp>
      <p:sp>
        <p:nvSpPr>
          <p:cNvPr id="5" name="Shape 68"/>
          <p:cNvSpPr/>
          <p:nvPr/>
        </p:nvSpPr>
        <p:spPr>
          <a:xfrm>
            <a:off x="8146891" y="130840"/>
            <a:ext cx="432450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560" tIns="35560" rIns="35560" bIns="35560" anchor="ctr">
            <a:spAutoFit/>
          </a:bodyPr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Publisher Meeting @ Stanford</a:t>
            </a:r>
          </a:p>
        </p:txBody>
      </p:sp>
      <p:pic>
        <p:nvPicPr>
          <p:cNvPr id="6" name="27-04-05_112100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2814" y="7157285"/>
            <a:ext cx="3363385" cy="23169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2318777"/>
      </p:ext>
    </p:extLst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400" y="8703102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=nOvNDey2QLI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1"/>
            <a:ext cx="11760200" cy="916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37627"/>
      </p:ext>
    </p:extLst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0-06-06_172400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583"/>
            <a:ext cx="5091824" cy="3748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Untitled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5651273"/>
            <a:ext cx="4108483" cy="4102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40465" y="2499983"/>
            <a:ext cx="5283638" cy="3781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Untitled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28040" y="5574329"/>
            <a:ext cx="5576760" cy="417927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84"/>
          <p:cNvSpPr/>
          <p:nvPr/>
        </p:nvSpPr>
        <p:spPr>
          <a:xfrm>
            <a:off x="9124507" y="4174198"/>
            <a:ext cx="3880293" cy="1225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560" tIns="35560" rIns="35560" bIns="3556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000000"/>
                </a:solidFill>
              </a:rPr>
              <a:t>June 21, 2006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000000"/>
                </a:solidFill>
              </a:rPr>
              <a:t>IMS Alt-I-Lab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>
                <a:solidFill>
                  <a:srgbClr val="000000"/>
                </a:solidFill>
              </a:rPr>
              <a:t>Indianapolis, IN</a:t>
            </a:r>
          </a:p>
        </p:txBody>
      </p:sp>
      <p:pic>
        <p:nvPicPr>
          <p:cNvPr id="12" name="Untitled3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12974" y="61583"/>
            <a:ext cx="5091826" cy="37761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4627983"/>
      </p:ext>
    </p:extLst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781050"/>
            <a:ext cx="11455400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75398"/>
      </p:ext>
    </p:extLst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Patent Wars</a:t>
            </a:r>
            <a:endParaRPr lang="en-US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254000"/>
            <a:ext cx="10541479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1498"/>
      </p:ext>
    </p:extLst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Completed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IMS Tools Interoperability – Feb 28, 2006</a:t>
            </a:r>
          </a:p>
          <a:p>
            <a:r>
              <a:rPr lang="en-US" dirty="0" smtClean="0"/>
              <a:t>IMS Common Cartridge 1.0 – October 2008</a:t>
            </a:r>
          </a:p>
          <a:p>
            <a:r>
              <a:rPr lang="en-US" dirty="0" smtClean="0"/>
              <a:t>IMS LTI 1.0 – June 15, 2010</a:t>
            </a:r>
          </a:p>
          <a:p>
            <a:r>
              <a:rPr lang="en-US" dirty="0" smtClean="0"/>
              <a:t>IMS Common Cartridge 1.1 – May 2011</a:t>
            </a:r>
          </a:p>
          <a:p>
            <a:r>
              <a:rPr lang="en-US" dirty="0" smtClean="0"/>
              <a:t>IMS LTI 1.1 – August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228155"/>
      </p:ext>
    </p:extLst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00" y="2489200"/>
            <a:ext cx="5943600" cy="5715000"/>
          </a:xfrm>
        </p:spPr>
        <p:txBody>
          <a:bodyPr/>
          <a:lstStyle/>
          <a:p>
            <a:r>
              <a:rPr lang="en-US" sz="4400" dirty="0"/>
              <a:t>What I am about to talk about is not an official direction or position of the University of Michigan, </a:t>
            </a:r>
            <a:r>
              <a:rPr lang="en-US" sz="4400" dirty="0" err="1"/>
              <a:t>Longsight</a:t>
            </a:r>
            <a:r>
              <a:rPr lang="en-US" sz="4400" dirty="0"/>
              <a:t>, nor IMS Global.</a:t>
            </a:r>
          </a:p>
          <a:p>
            <a:pPr marL="317500" indent="0">
              <a:buNone/>
            </a:pPr>
            <a:endParaRPr lang="en-US" dirty="0"/>
          </a:p>
        </p:txBody>
      </p:sp>
      <p:pic>
        <p:nvPicPr>
          <p:cNvPr id="4" name="Picture 1" descr="BookCoverPreviewFro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2021979"/>
            <a:ext cx="4171200" cy="5944623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790907"/>
      </p:ext>
    </p:extLst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Patent Resolved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Source – February 2007</a:t>
            </a:r>
          </a:p>
          <a:p>
            <a:r>
              <a:rPr lang="en-US" dirty="0" smtClean="0"/>
              <a:t>Desire2Learn – December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27696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203199"/>
            <a:ext cx="10128250" cy="905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25647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LMS Play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" y="8548469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  <p:pic>
        <p:nvPicPr>
          <p:cNvPr id="11" name="Picture 10" descr="Tension_of_three_act_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11400"/>
            <a:ext cx="11248266" cy="5613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6563933" y="2311400"/>
            <a:ext cx="40067" cy="4699000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636538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0" y="2260600"/>
            <a:ext cx="10259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258F51"/>
              </a:solidFill>
              <a:effectLst/>
              <a:uFillTx/>
              <a:latin typeface="Al Bayan"/>
              <a:ea typeface="Al Bayan"/>
              <a:cs typeface="Al Bayan"/>
              <a:sym typeface="Al Bay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98"/>
            <a:ext cx="13004800" cy="91070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9150290"/>
            <a:ext cx="1300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mfeldstein.com</a:t>
            </a:r>
            <a:r>
              <a:rPr lang="en-US" sz="2000" dirty="0"/>
              <a:t>/back-to-the-future-looking-at-lms-forecasts-from-2011-2014/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0" y="31198"/>
            <a:ext cx="4622800" cy="9107003"/>
          </a:xfrm>
          <a:prstGeom prst="rect">
            <a:avLst/>
          </a:prstGeom>
          <a:solidFill>
            <a:schemeClr val="tx1">
              <a:alpha val="78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Seravek"/>
            </a:endParaRPr>
          </a:p>
        </p:txBody>
      </p:sp>
    </p:spTree>
    <p:extLst>
      <p:ext uri="{BB962C8B-B14F-4D97-AF65-F5344CB8AC3E}">
        <p14:creationId xmlns:p14="http://schemas.microsoft.com/office/powerpoint/2010/main" val="38865452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54000"/>
            <a:ext cx="12547600" cy="1488579"/>
          </a:xfrm>
        </p:spPr>
        <p:txBody>
          <a:bodyPr/>
          <a:lstStyle/>
          <a:p>
            <a:r>
              <a:rPr lang="en-US" sz="4800" dirty="0" smtClean="0"/>
              <a:t>If you were going to write an LMS in 2008....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would build it based on IMS LTI as *the* integration strategy</a:t>
            </a:r>
          </a:p>
          <a:p>
            <a:r>
              <a:rPr lang="en-US" dirty="0" smtClean="0"/>
              <a:t>You would use IMS Common Cartridge as the import and export format</a:t>
            </a:r>
          </a:p>
          <a:p>
            <a:r>
              <a:rPr lang="en-US" dirty="0" smtClean="0"/>
              <a:t>You would slickly extend both specs to make next-generation integrations</a:t>
            </a:r>
          </a:p>
        </p:txBody>
      </p:sp>
    </p:spTree>
    <p:extLst>
      <p:ext uri="{BB962C8B-B14F-4D97-AF65-F5344CB8AC3E}">
        <p14:creationId xmlns:p14="http://schemas.microsoft.com/office/powerpoint/2010/main" val="2903547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54000"/>
            <a:ext cx="12547600" cy="1488579"/>
          </a:xfrm>
        </p:spPr>
        <p:txBody>
          <a:bodyPr/>
          <a:lstStyle/>
          <a:p>
            <a:r>
              <a:rPr lang="en-US" sz="4800" dirty="0" smtClean="0"/>
              <a:t>If you were going to write an LMS in 2008....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would release *part* of your LMS as open source so Blackboard could not sue you under its patents....</a:t>
            </a:r>
          </a:p>
          <a:p>
            <a:r>
              <a:rPr lang="en-US" dirty="0" smtClean="0"/>
              <a:t>You would make nice REST/JSON APIs for everything</a:t>
            </a:r>
          </a:p>
          <a:p>
            <a:r>
              <a:rPr lang="en-US" dirty="0" smtClean="0"/>
              <a:t>You would not use </a:t>
            </a:r>
            <a:r>
              <a:rPr lang="en-US" dirty="0" err="1" smtClean="0"/>
              <a:t>iframes</a:t>
            </a:r>
            <a:r>
              <a:rPr lang="en-US" dirty="0" smtClean="0"/>
              <a:t> or framesets</a:t>
            </a:r>
          </a:p>
          <a:p>
            <a:r>
              <a:rPr lang="en-US" dirty="0" smtClean="0"/>
              <a:t>You would use </a:t>
            </a:r>
            <a:r>
              <a:rPr lang="en-US" dirty="0" err="1" smtClean="0"/>
              <a:t>JQuery</a:t>
            </a:r>
            <a:endParaRPr lang="en-US" dirty="0" smtClean="0"/>
          </a:p>
          <a:p>
            <a:r>
              <a:rPr lang="en-US" dirty="0" smtClean="0"/>
              <a:t>You would not support IE 6</a:t>
            </a:r>
            <a:endParaRPr lang="en-US" dirty="0"/>
          </a:p>
        </p:txBody>
      </p:sp>
      <p:pic>
        <p:nvPicPr>
          <p:cNvPr id="4" name="Picture 3" descr="canva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8204200"/>
            <a:ext cx="1295400" cy="11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296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0" y="2260600"/>
            <a:ext cx="10259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258F51"/>
              </a:solidFill>
              <a:effectLst/>
              <a:uFillTx/>
              <a:latin typeface="Al Bayan"/>
              <a:ea typeface="Al Bayan"/>
              <a:cs typeface="Al Bayan"/>
              <a:sym typeface="Al Bay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98"/>
            <a:ext cx="13004800" cy="91070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9150290"/>
            <a:ext cx="1300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mfeldstein.com</a:t>
            </a:r>
            <a:r>
              <a:rPr lang="en-US" sz="2000" dirty="0"/>
              <a:t>/back-to-the-future-looking-at-lms-forecasts-from-2011-2014/</a:t>
            </a:r>
          </a:p>
        </p:txBody>
      </p:sp>
    </p:spTree>
    <p:extLst>
      <p:ext uri="{BB962C8B-B14F-4D97-AF65-F5344CB8AC3E}">
        <p14:creationId xmlns:p14="http://schemas.microsoft.com/office/powerpoint/2010/main" val="33430271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963"/>
          <a:stretch/>
        </p:blipFill>
        <p:spPr>
          <a:xfrm>
            <a:off x="281021" y="584200"/>
            <a:ext cx="12723779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04266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963"/>
          <a:stretch/>
        </p:blipFill>
        <p:spPr>
          <a:xfrm>
            <a:off x="281021" y="584200"/>
            <a:ext cx="12723779" cy="8305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81021" y="6908800"/>
            <a:ext cx="12723779" cy="2540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46895273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963"/>
          <a:stretch/>
        </p:blipFill>
        <p:spPr>
          <a:xfrm>
            <a:off x="281021" y="584200"/>
            <a:ext cx="12723779" cy="8305800"/>
          </a:xfrm>
          <a:prstGeom prst="rect">
            <a:avLst/>
          </a:prstGeom>
        </p:spPr>
      </p:pic>
      <p:pic>
        <p:nvPicPr>
          <p:cNvPr id="2" name="Picture 1" descr="canvas_men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1948">
            <a:off x="3522419" y="1131974"/>
            <a:ext cx="6480509" cy="107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71101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00" y="2489200"/>
            <a:ext cx="5943600" cy="5715000"/>
          </a:xfrm>
        </p:spPr>
        <p:txBody>
          <a:bodyPr/>
          <a:lstStyle/>
          <a:p>
            <a:r>
              <a:rPr lang="en-US" sz="4400" dirty="0"/>
              <a:t>What I am about to talk about is not an official direction or position of the University of Michigan, </a:t>
            </a:r>
            <a:r>
              <a:rPr lang="en-US" sz="4400" dirty="0" err="1"/>
              <a:t>Longsight</a:t>
            </a:r>
            <a:r>
              <a:rPr lang="en-US" sz="4400" dirty="0"/>
              <a:t>, nor IMS Global.</a:t>
            </a:r>
          </a:p>
          <a:p>
            <a:pPr marL="317500" indent="0">
              <a:buNone/>
            </a:pPr>
            <a:endParaRPr lang="en-US" dirty="0"/>
          </a:p>
        </p:txBody>
      </p:sp>
      <p:pic>
        <p:nvPicPr>
          <p:cNvPr id="4" name="Picture 1" descr="BookCoverPreviewFro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2021979"/>
            <a:ext cx="4171200" cy="5944623"/>
          </a:xfrm>
          <a:prstGeom prst="rect">
            <a:avLst/>
          </a:prstGeom>
          <a:noFill/>
          <a:ln w="952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aka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78" y="2021979"/>
            <a:ext cx="4284522" cy="61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97155"/>
      </p:ext>
    </p:extLst>
  </p:cSld>
  <p:clrMapOvr>
    <a:masterClrMapping/>
  </p:clrMapOvr>
  <p:transition xmlns:p14="http://schemas.microsoft.com/office/powerpoint/2010/main"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501650"/>
            <a:ext cx="11823700" cy="88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87454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21040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 1 - Summary</a:t>
            </a:r>
            <a:endParaRPr lang="en-US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0" y="2064382"/>
            <a:ext cx="2743200" cy="2307364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5911850"/>
            <a:ext cx="2857500" cy="2857500"/>
          </a:xfrm>
          <a:prstGeom prst="rect">
            <a:avLst/>
          </a:prstGeom>
        </p:spPr>
      </p:pic>
      <p:pic>
        <p:nvPicPr>
          <p:cNvPr id="7" name="Picture 6" descr="blackboard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2707988"/>
            <a:ext cx="5708650" cy="4195857"/>
          </a:xfrm>
          <a:prstGeom prst="rect">
            <a:avLst/>
          </a:prstGeom>
        </p:spPr>
      </p:pic>
      <p:pic>
        <p:nvPicPr>
          <p:cNvPr id="9" name="Picture 8" descr="Blackboard_logo_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28" y="7581540"/>
            <a:ext cx="1656571" cy="1137010"/>
          </a:xfrm>
          <a:prstGeom prst="rect">
            <a:avLst/>
          </a:prstGeom>
        </p:spPr>
      </p:pic>
      <p:pic>
        <p:nvPicPr>
          <p:cNvPr id="10" name="Picture 9" descr="target_logo_transpare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780" y="2386185"/>
            <a:ext cx="2196420" cy="21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45868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 2 - Summary</a:t>
            </a:r>
            <a:endParaRPr lang="en-US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5" y="8356600"/>
            <a:ext cx="1189940" cy="1000884"/>
          </a:xfrm>
          <a:prstGeom prst="rect">
            <a:avLst/>
          </a:prstGeom>
        </p:spPr>
      </p:pic>
      <p:pic>
        <p:nvPicPr>
          <p:cNvPr id="7" name="Picture 6" descr="blackboard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5" y="5973418"/>
            <a:ext cx="2916699" cy="2143773"/>
          </a:xfrm>
          <a:prstGeom prst="rect">
            <a:avLst/>
          </a:prstGeom>
        </p:spPr>
      </p:pic>
      <p:pic>
        <p:nvPicPr>
          <p:cNvPr id="10" name="Picture 9" descr="target_logo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85" y="5711148"/>
            <a:ext cx="1098210" cy="1086030"/>
          </a:xfrm>
          <a:prstGeom prst="rect">
            <a:avLst/>
          </a:prstGeom>
        </p:spPr>
      </p:pic>
      <p:pic>
        <p:nvPicPr>
          <p:cNvPr id="8" name="Picture 7" descr="canvas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07" y="2309647"/>
            <a:ext cx="5280093" cy="4873932"/>
          </a:xfrm>
          <a:prstGeom prst="rect">
            <a:avLst/>
          </a:prstGeom>
        </p:spPr>
      </p:pic>
      <p:pic>
        <p:nvPicPr>
          <p:cNvPr id="11" name="Picture 10" descr="target_logo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830" y="2098178"/>
            <a:ext cx="1780617" cy="1760869"/>
          </a:xfrm>
          <a:prstGeom prst="rect">
            <a:avLst/>
          </a:prstGeom>
        </p:spPr>
      </p:pic>
      <p:pic>
        <p:nvPicPr>
          <p:cNvPr id="12" name="Picture 11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452" y="6733554"/>
            <a:ext cx="3032296" cy="25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6279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8737600"/>
          </a:xfrm>
        </p:spPr>
        <p:txBody>
          <a:bodyPr/>
          <a:lstStyle/>
          <a:p>
            <a:r>
              <a:rPr lang="en-US" dirty="0" smtClean="0"/>
              <a:t>But there is more...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00507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8823236"/>
            <a:ext cx="1270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mfeldstein.com</a:t>
            </a:r>
            <a:r>
              <a:rPr lang="en-US" sz="2000" dirty="0"/>
              <a:t>/reuters-blackboard-up-for-sale-seeking-up-to-3-billion-in-auction/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514350"/>
            <a:ext cx="11029950" cy="760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4625051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LMS Play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" y="8548469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  <p:pic>
        <p:nvPicPr>
          <p:cNvPr id="11" name="Picture 10" descr="Tension_of_three_act_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11400"/>
            <a:ext cx="11248266" cy="5613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6563933" y="2311400"/>
            <a:ext cx="40067" cy="4699000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47854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672" y="1"/>
            <a:ext cx="13132800" cy="8734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3835" y="1753958"/>
            <a:ext cx="4879752" cy="533274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5024" tIns="65024" rIns="65024" bIns="65024" numCol="1" spcCol="48768" rtlCol="0" anchor="ctr">
            <a:spAutoFit/>
          </a:bodyPr>
          <a:lstStyle/>
          <a:p>
            <a:pPr algn="l"/>
            <a:r>
              <a:rPr lang="en-US" sz="2600" dirty="0">
                <a:solidFill>
                  <a:schemeClr val="bg1"/>
                </a:solidFill>
              </a:rPr>
              <a:t>D'Arcy Norman's Law of eLearning Tool Convergence</a:t>
            </a:r>
          </a:p>
          <a:p>
            <a:pPr algn="l"/>
            <a:endParaRPr lang="en-US" sz="2600" dirty="0">
              <a:solidFill>
                <a:schemeClr val="bg1"/>
              </a:solidFill>
            </a:endParaRPr>
          </a:p>
          <a:p>
            <a:pPr algn="l"/>
            <a:r>
              <a:rPr lang="en-US" sz="2600" dirty="0">
                <a:solidFill>
                  <a:schemeClr val="bg1"/>
                </a:solidFill>
              </a:rPr>
              <a:t>Any eLearning tool, no matter how openly designed, will eventually become indistinguishable from a Learning Management System once a threshold of supported use-cases has been reached.</a:t>
            </a:r>
          </a:p>
          <a:p>
            <a:pPr defTabSz="585216" rtl="0" latinLnBrk="1" hangingPunct="0"/>
            <a:endParaRPr lang="en-US" sz="2600" b="0" dirty="0">
              <a:solidFill>
                <a:schemeClr val="bg1"/>
              </a:solidFill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5807" y="9088903"/>
            <a:ext cx="11251610" cy="4390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5024" tIns="65024" rIns="65024" bIns="65024" numCol="1" spcCol="48768" rtlCol="0" anchor="ctr">
            <a:spAutoFit/>
          </a:bodyPr>
          <a:lstStyle/>
          <a:p>
            <a:pPr rtl="0" latinLnBrk="1" hangingPunct="0"/>
            <a:r>
              <a:rPr lang="en-US" sz="2000" dirty="0"/>
              <a:t>http://</a:t>
            </a:r>
            <a:r>
              <a:rPr lang="en-US" sz="2000" dirty="0" err="1"/>
              <a:t>darcynorman.net</a:t>
            </a:r>
            <a:r>
              <a:rPr lang="en-US" sz="2000" dirty="0"/>
              <a:t>/2013/02/15/</a:t>
            </a:r>
            <a:r>
              <a:rPr lang="en-US" sz="2000" dirty="0" err="1"/>
              <a:t>normans</a:t>
            </a:r>
            <a:r>
              <a:rPr lang="en-US" sz="2000" dirty="0"/>
              <a:t>-law-of-</a:t>
            </a:r>
            <a:r>
              <a:rPr lang="en-US" sz="2000" dirty="0" err="1"/>
              <a:t>elearning</a:t>
            </a:r>
            <a:r>
              <a:rPr lang="en-US" sz="2000" dirty="0"/>
              <a:t>-tool-convergence</a:t>
            </a:r>
            <a:r>
              <a:rPr lang="en-US" sz="2000" dirty="0"/>
              <a:t>/</a:t>
            </a:r>
            <a:endParaRPr lang="en-US" sz="2000" dirty="0"/>
          </a:p>
        </p:txBody>
      </p:sp>
      <p:pic>
        <p:nvPicPr>
          <p:cNvPr id="8" name="Picture 7" descr="canvas-log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707" y="6091315"/>
            <a:ext cx="2156667" cy="199076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813587" y="5791200"/>
            <a:ext cx="1022121" cy="12955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73050871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Advantages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Rewrite in 2008 – this does not last</a:t>
            </a:r>
          </a:p>
          <a:p>
            <a:r>
              <a:rPr lang="en-US" dirty="0" smtClean="0"/>
              <a:t>Standards-first approach</a:t>
            </a:r>
          </a:p>
          <a:p>
            <a:pPr lvl="1"/>
            <a:r>
              <a:rPr lang="en-US" dirty="0" smtClean="0"/>
              <a:t>Embrace-Extend-Enhance</a:t>
            </a:r>
          </a:p>
          <a:p>
            <a:r>
              <a:rPr lang="en-US" dirty="0" smtClean="0"/>
              <a:t>Dis-intermediate local LMS admin – empower the teacher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67610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60263"/>
            <a:ext cx="12039600" cy="743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95994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LMS Play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" y="8779302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  <p:pic>
        <p:nvPicPr>
          <p:cNvPr id="11" name="Picture 10" descr="Tension_of_three_act_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11400"/>
            <a:ext cx="11248266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2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power structure in the market place is shifting</a:t>
            </a:r>
          </a:p>
          <a:p>
            <a:pPr lvl="1"/>
            <a:r>
              <a:rPr lang="en-US" dirty="0" smtClean="0"/>
              <a:t>It is no longer about one more feature in the LMS</a:t>
            </a:r>
          </a:p>
          <a:p>
            <a:pPr lvl="1"/>
            <a:r>
              <a:rPr lang="en-US" dirty="0" smtClean="0"/>
              <a:t>It is about the number and quality of external tool integrations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13457"/>
      </p:ext>
    </p:extLst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04900"/>
            <a:ext cx="11001870" cy="70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2733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808" y="3309472"/>
            <a:ext cx="9981184" cy="329996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808" y="1984608"/>
            <a:ext cx="9981184" cy="594969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lide3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21"/>
            <a:ext cx="13004800" cy="7315471"/>
          </a:xfrm>
          <a:prstGeom prst="rect">
            <a:avLst/>
          </a:prstGeom>
        </p:spPr>
      </p:pic>
      <p:pic>
        <p:nvPicPr>
          <p:cNvPr id="5" name="Picture 4" descr="Slide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21"/>
            <a:ext cx="13004800" cy="7315471"/>
          </a:xfrm>
          <a:prstGeom prst="rect">
            <a:avLst/>
          </a:prstGeom>
        </p:spPr>
      </p:pic>
      <p:pic>
        <p:nvPicPr>
          <p:cNvPr id="6" name="Picture 5" descr="Slide3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21"/>
            <a:ext cx="13004800" cy="7315471"/>
          </a:xfrm>
          <a:prstGeom prst="rect">
            <a:avLst/>
          </a:prstGeom>
        </p:spPr>
      </p:pic>
      <p:pic>
        <p:nvPicPr>
          <p:cNvPr id="7" name="Picture 6" descr="Slide3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21"/>
            <a:ext cx="13004800" cy="73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6871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808" y="3309472"/>
            <a:ext cx="9981184" cy="329996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808" y="1984608"/>
            <a:ext cx="9981184" cy="594969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lide3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21"/>
            <a:ext cx="13004800" cy="7315471"/>
          </a:xfrm>
          <a:prstGeom prst="rect">
            <a:avLst/>
          </a:prstGeom>
        </p:spPr>
      </p:pic>
      <p:pic>
        <p:nvPicPr>
          <p:cNvPr id="5" name="Picture 4" descr="Slide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21"/>
            <a:ext cx="13004800" cy="7315471"/>
          </a:xfrm>
          <a:prstGeom prst="rect">
            <a:avLst/>
          </a:prstGeom>
        </p:spPr>
      </p:pic>
      <p:pic>
        <p:nvPicPr>
          <p:cNvPr id="6" name="Picture 5" descr="Slide3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21"/>
            <a:ext cx="13004800" cy="73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70459"/>
      </p:ext>
    </p:extLst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kai_large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816100"/>
            <a:ext cx="10033000" cy="5728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0" y="3014583"/>
            <a:ext cx="1377480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dirty="0"/>
              <a:t>?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rgbClr val="258F51"/>
              </a:solidFill>
              <a:effectLst/>
              <a:uFillTx/>
              <a:sym typeface="Al Bayan"/>
            </a:endParaRPr>
          </a:p>
        </p:txBody>
      </p:sp>
    </p:spTree>
    <p:extLst>
      <p:ext uri="{BB962C8B-B14F-4D97-AF65-F5344CB8AC3E}">
        <p14:creationId xmlns:p14="http://schemas.microsoft.com/office/powerpoint/2010/main" val="3976446390"/>
      </p:ext>
    </p:extLst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808" y="3309472"/>
            <a:ext cx="9981184" cy="329996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808" y="1984608"/>
            <a:ext cx="9981184" cy="594969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lide3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21"/>
            <a:ext cx="13004800" cy="7315471"/>
          </a:xfrm>
          <a:prstGeom prst="rect">
            <a:avLst/>
          </a:prstGeom>
        </p:spPr>
      </p:pic>
      <p:pic>
        <p:nvPicPr>
          <p:cNvPr id="5" name="Picture 4" descr="Slide3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21"/>
            <a:ext cx="13004800" cy="73154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30600" y="4038600"/>
            <a:ext cx="2921000" cy="1574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Serave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1055" y="4412734"/>
            <a:ext cx="132648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????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258F51"/>
              </a:solidFill>
              <a:effectLst/>
              <a:uFillTx/>
              <a:latin typeface="Al Bayan"/>
              <a:ea typeface="Al Bayan"/>
              <a:cs typeface="Al Bayan"/>
              <a:sym typeface="Al Bayan"/>
            </a:endParaRPr>
          </a:p>
        </p:txBody>
      </p:sp>
    </p:spTree>
    <p:extLst>
      <p:ext uri="{BB962C8B-B14F-4D97-AF65-F5344CB8AC3E}">
        <p14:creationId xmlns:p14="http://schemas.microsoft.com/office/powerpoint/2010/main" val="3557054241"/>
      </p:ext>
    </p:extLst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-successful-people-share-the-best-advice-they-ever-received-8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6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58645"/>
      </p:ext>
    </p:extLst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808" y="3309472"/>
            <a:ext cx="9981184" cy="329996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808" y="1984608"/>
            <a:ext cx="9981184" cy="594969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lide3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21"/>
            <a:ext cx="13004800" cy="73154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0600" y="4038600"/>
            <a:ext cx="2921000" cy="1574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Serave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1055" y="4412734"/>
            <a:ext cx="132648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????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258F51"/>
              </a:solidFill>
              <a:effectLst/>
              <a:uFillTx/>
              <a:latin typeface="Al Bayan"/>
              <a:ea typeface="Al Bayan"/>
              <a:cs typeface="Al Bayan"/>
              <a:sym typeface="Al Bayan"/>
            </a:endParaRPr>
          </a:p>
        </p:txBody>
      </p:sp>
    </p:spTree>
    <p:extLst>
      <p:ext uri="{BB962C8B-B14F-4D97-AF65-F5344CB8AC3E}">
        <p14:creationId xmlns:p14="http://schemas.microsoft.com/office/powerpoint/2010/main" val="1456942359"/>
      </p:ext>
    </p:extLst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to The Future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 Standards</a:t>
            </a:r>
          </a:p>
          <a:p>
            <a:r>
              <a:rPr lang="en-US" dirty="0" smtClean="0"/>
              <a:t>Beautiful and rich integrations</a:t>
            </a:r>
          </a:p>
          <a:p>
            <a:r>
              <a:rPr lang="en-US" dirty="0" smtClean="0"/>
              <a:t>Teacher-centered ecosystem of tools and content</a:t>
            </a:r>
          </a:p>
          <a:p>
            <a:r>
              <a:rPr lang="en-US" dirty="0" smtClean="0"/>
              <a:t>Interoperable application stores - real</a:t>
            </a:r>
          </a:p>
          <a:p>
            <a:r>
              <a:rPr lang="en-US" dirty="0" smtClean="0"/>
              <a:t>Un-bundling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74269"/>
      </p:ext>
    </p:extLst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0" y="2260600"/>
            <a:ext cx="10259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258F51"/>
              </a:solidFill>
              <a:effectLst/>
              <a:uFillTx/>
              <a:latin typeface="Al Bayan"/>
              <a:ea typeface="Al Bayan"/>
              <a:cs typeface="Al Bayan"/>
              <a:sym typeface="Al Bay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98"/>
            <a:ext cx="13004800" cy="91070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9150290"/>
            <a:ext cx="1300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mfeldstein.com</a:t>
            </a:r>
            <a:r>
              <a:rPr lang="en-US" sz="2000" dirty="0"/>
              <a:t>/back-to-the-future-looking-at-lms-forecasts-from-2011-2014/</a:t>
            </a:r>
          </a:p>
        </p:txBody>
      </p:sp>
    </p:spTree>
    <p:extLst>
      <p:ext uri="{BB962C8B-B14F-4D97-AF65-F5344CB8AC3E}">
        <p14:creationId xmlns:p14="http://schemas.microsoft.com/office/powerpoint/2010/main" val="11189927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254000"/>
            <a:ext cx="12522200" cy="1488579"/>
          </a:xfrm>
        </p:spPr>
        <p:txBody>
          <a:bodyPr/>
          <a:lstStyle/>
          <a:p>
            <a:r>
              <a:rPr lang="en-US" dirty="0" smtClean="0"/>
              <a:t>Act I – Lone Prospectors</a:t>
            </a:r>
            <a:endParaRPr lang="en-US" dirty="0"/>
          </a:p>
        </p:txBody>
      </p:sp>
      <p:pic>
        <p:nvPicPr>
          <p:cNvPr id="4" name="Picture 3" descr="LMS_MarketShare_20141107-Act_1_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42" r="51141"/>
          <a:stretch/>
        </p:blipFill>
        <p:spPr>
          <a:xfrm>
            <a:off x="254000" y="2165119"/>
            <a:ext cx="12522200" cy="61517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81469408"/>
      </p:ext>
    </p:extLst>
  </p:cSld>
  <p:clrMapOvr>
    <a:masterClrMapping/>
  </p:clrMapOvr>
  <p:transition xmlns:p14="http://schemas.microsoft.com/office/powerpoint/2010/main"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Three-Act LMS Play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0200" y="8548469"/>
            <a:ext cx="12369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/wiki/Three-</a:t>
            </a:r>
            <a:r>
              <a:rPr lang="en-US" dirty="0" err="1"/>
              <a:t>act_structure</a:t>
            </a:r>
            <a:endParaRPr lang="en-US" dirty="0"/>
          </a:p>
        </p:txBody>
      </p:sp>
      <p:pic>
        <p:nvPicPr>
          <p:cNvPr id="11" name="Picture 10" descr="Tension_of_three_act_stru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311400"/>
            <a:ext cx="11248266" cy="5613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9561133" y="2311400"/>
            <a:ext cx="40067" cy="4699000"/>
          </a:xfrm>
          <a:prstGeom prst="line">
            <a:avLst/>
          </a:prstGeom>
          <a:noFill/>
          <a:ln w="28575" cap="flat" cmpd="sng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2498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00" y="2489200"/>
            <a:ext cx="8839200" cy="5715000"/>
          </a:xfrm>
        </p:spPr>
        <p:txBody>
          <a:bodyPr/>
          <a:lstStyle/>
          <a:p>
            <a:r>
              <a:rPr lang="en-US" dirty="0" smtClean="0"/>
              <a:t>The last decade has been tumultuous (in fast motion)</a:t>
            </a:r>
          </a:p>
          <a:p>
            <a:r>
              <a:rPr lang="en-US" dirty="0" smtClean="0"/>
              <a:t>We are moving towards a position of shakeout</a:t>
            </a:r>
          </a:p>
          <a:p>
            <a:r>
              <a:rPr lang="en-US" dirty="0" smtClean="0"/>
              <a:t>Don't assume anything</a:t>
            </a:r>
          </a:p>
          <a:p>
            <a:r>
              <a:rPr lang="en-US" dirty="0" smtClean="0"/>
              <a:t>In the end there will be better solutions for teachers</a:t>
            </a:r>
            <a:endParaRPr lang="en-US" dirty="0"/>
          </a:p>
        </p:txBody>
      </p:sp>
      <p:pic>
        <p:nvPicPr>
          <p:cNvPr id="4" name="LAMP logo with pos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1811" y="2108200"/>
            <a:ext cx="2103089" cy="6375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1172888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Foreshadowing</a:t>
            </a:r>
            <a:endParaRPr lang="en-US" dirty="0"/>
          </a:p>
        </p:txBody>
      </p:sp>
      <p:pic>
        <p:nvPicPr>
          <p:cNvPr id="4" name="Picture 3" descr="LMS_MarketShare_20141107-Act_1_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2805"/>
            <a:ext cx="11756495" cy="39215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1557861" y="6479083"/>
            <a:ext cx="1010032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Learn and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 </a:t>
            </a:r>
            <a:r>
              <a:rPr kumimoji="0" lang="en-US" sz="2400" b="1" i="0" u="none" strike="noStrike" cap="none" spc="0" normalizeH="0" dirty="0" err="1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Learn+WebCT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258F51"/>
                </a:solidFill>
                <a:effectLst/>
                <a:uFillTx/>
                <a:latin typeface="Al Bayan"/>
                <a:ea typeface="Al Bayan"/>
                <a:cs typeface="Al Bayan"/>
                <a:sym typeface="Al Bayan"/>
              </a:rPr>
              <a:t> reach maximum market share in 2005</a:t>
            </a:r>
            <a:endParaRPr kumimoji="0" lang="en-US" sz="2400" b="1" i="0" u="none" strike="noStrike" cap="none" spc="0" normalizeH="0" baseline="0" dirty="0" smtClean="0">
              <a:ln>
                <a:noFill/>
              </a:ln>
              <a:solidFill>
                <a:srgbClr val="258F51"/>
              </a:solidFill>
              <a:effectLst/>
              <a:uFillTx/>
              <a:latin typeface="Al Bayan"/>
              <a:ea typeface="Al Bayan"/>
              <a:cs typeface="Al Bayan"/>
              <a:sym typeface="Al Bayan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765800" y="3937000"/>
            <a:ext cx="0" cy="2057400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>
            <a:off x="10414000" y="3733800"/>
            <a:ext cx="0" cy="1066800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9" descr="img146-1024x69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49" y="7277100"/>
            <a:ext cx="3669951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89253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 I - Summary</a:t>
            </a:r>
            <a:endParaRPr lang="en-US" dirty="0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0" y="2064382"/>
            <a:ext cx="2743200" cy="2307364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5911850"/>
            <a:ext cx="2857500" cy="2857500"/>
          </a:xfrm>
          <a:prstGeom prst="rect">
            <a:avLst/>
          </a:prstGeom>
        </p:spPr>
      </p:pic>
      <p:pic>
        <p:nvPicPr>
          <p:cNvPr id="7" name="Picture 6" descr="blackboard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2707988"/>
            <a:ext cx="5708650" cy="4195857"/>
          </a:xfrm>
          <a:prstGeom prst="rect">
            <a:avLst/>
          </a:prstGeom>
        </p:spPr>
      </p:pic>
      <p:pic>
        <p:nvPicPr>
          <p:cNvPr id="9" name="Picture 8" descr="Blackboard_logo_transpa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28" y="7581540"/>
            <a:ext cx="1656571" cy="1137010"/>
          </a:xfrm>
          <a:prstGeom prst="rect">
            <a:avLst/>
          </a:prstGeom>
        </p:spPr>
      </p:pic>
      <p:pic>
        <p:nvPicPr>
          <p:cNvPr id="10" name="Picture 9" descr="target_logo_transpare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780" y="2386185"/>
            <a:ext cx="2196420" cy="217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6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4000"/>
            <a:ext cx="12776200" cy="1488579"/>
          </a:xfrm>
        </p:spPr>
        <p:txBody>
          <a:bodyPr/>
          <a:lstStyle/>
          <a:p>
            <a:r>
              <a:rPr lang="en-US" dirty="0" smtClean="0"/>
              <a:t>Act II Starts – Gold Rush</a:t>
            </a:r>
            <a:endParaRPr lang="en-US" dirty="0"/>
          </a:p>
        </p:txBody>
      </p:sp>
      <p:pic>
        <p:nvPicPr>
          <p:cNvPr id="4" name="Picture 3" descr="gold-ru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159000"/>
            <a:ext cx="6375400" cy="478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400622"/>
            <a:ext cx="6426200" cy="4311328"/>
          </a:xfrm>
          <a:prstGeom prst="rect">
            <a:avLst/>
          </a:prstGeom>
        </p:spPr>
      </p:pic>
      <p:pic>
        <p:nvPicPr>
          <p:cNvPr id="5" name="Picture 4" descr="California_Clipper_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797550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97462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tb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-1"/>
            <a:ext cx="7797800" cy="97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7009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258F51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eravek"/>
        <a:ea typeface="Seravek"/>
        <a:cs typeface="Seravek"/>
      </a:majorFont>
      <a:minorFont>
        <a:latin typeface="Seravek"/>
        <a:ea typeface="Seravek"/>
        <a:cs typeface="Serave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Serave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258F51"/>
            </a:solidFill>
            <a:effectLst/>
            <a:uFillTx/>
            <a:latin typeface="Al Bayan"/>
            <a:ea typeface="Al Bayan"/>
            <a:cs typeface="Al Bayan"/>
            <a:sym typeface="Al Bay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eravek"/>
        <a:ea typeface="Seravek"/>
        <a:cs typeface="Seravek"/>
      </a:majorFont>
      <a:minorFont>
        <a:latin typeface="Seravek"/>
        <a:ea typeface="Seravek"/>
        <a:cs typeface="Serave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Serave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258F51"/>
            </a:solidFill>
            <a:effectLst/>
            <a:uFillTx/>
            <a:latin typeface="Al Bayan"/>
            <a:ea typeface="Al Bayan"/>
            <a:cs typeface="Al Bayan"/>
            <a:sym typeface="Al Bay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976</Words>
  <Application>Microsoft Macintosh PowerPoint</Application>
  <PresentationFormat>Custom</PresentationFormat>
  <Paragraphs>108</Paragraphs>
  <Slides>51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White</vt:lpstr>
      <vt:lpstr>Sakai: The Future of Learning Management Systems</vt:lpstr>
      <vt:lpstr>Disclaimer</vt:lpstr>
      <vt:lpstr>Disclaimer</vt:lpstr>
      <vt:lpstr>A Three-Act LMS Play</vt:lpstr>
      <vt:lpstr>Act I – Lone Prospectors</vt:lpstr>
      <vt:lpstr>Foreshadowing</vt:lpstr>
      <vt:lpstr>Act I - Summary</vt:lpstr>
      <vt:lpstr>Act II Starts – Gold Rush</vt:lpstr>
      <vt:lpstr>PowerPoint Presentation</vt:lpstr>
      <vt:lpstr>PowerPoint Presentation</vt:lpstr>
      <vt:lpstr>Team Sakai (2004)</vt:lpstr>
      <vt:lpstr>A Three-Act LMS Play</vt:lpstr>
      <vt:lpstr>IMS LTI Begins</vt:lpstr>
      <vt:lpstr>PowerPoint Presentation</vt:lpstr>
      <vt:lpstr>PowerPoint Presentation</vt:lpstr>
      <vt:lpstr>PowerPoint Presentation</vt:lpstr>
      <vt:lpstr>PowerPoint Presentation</vt:lpstr>
      <vt:lpstr>Patent Wars</vt:lpstr>
      <vt:lpstr>Standards Completed</vt:lpstr>
      <vt:lpstr>Patent Resolved</vt:lpstr>
      <vt:lpstr>PowerPoint Presentation</vt:lpstr>
      <vt:lpstr>A Three-Act LMS Play</vt:lpstr>
      <vt:lpstr>PowerPoint Presentation</vt:lpstr>
      <vt:lpstr>If you were going to write an LMS in 2008....</vt:lpstr>
      <vt:lpstr>If you were going to write an LMS in 2008....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 1 - Summary</vt:lpstr>
      <vt:lpstr>Act 2 - Summary</vt:lpstr>
      <vt:lpstr>But there is more...</vt:lpstr>
      <vt:lpstr>PowerPoint Presentation</vt:lpstr>
      <vt:lpstr>A Three-Act LMS Play</vt:lpstr>
      <vt:lpstr>PowerPoint Presentation</vt:lpstr>
      <vt:lpstr>Canvas Advantages</vt:lpstr>
      <vt:lpstr>PowerPoint Presentation</vt:lpstr>
      <vt:lpstr>Future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Path to The Future</vt:lpstr>
      <vt:lpstr>PowerPoint Presentation</vt:lpstr>
      <vt:lpstr>A Three-Act LMS Play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Charles Severance</cp:lastModifiedBy>
  <cp:revision>24</cp:revision>
  <dcterms:modified xsi:type="dcterms:W3CDTF">2015-07-29T12:29:37Z</dcterms:modified>
</cp:coreProperties>
</file>